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81" r:id="rId3"/>
    <p:sldId id="260" r:id="rId4"/>
    <p:sldId id="267" r:id="rId5"/>
    <p:sldId id="263" r:id="rId6"/>
    <p:sldId id="288" r:id="rId7"/>
    <p:sldId id="269" r:id="rId8"/>
    <p:sldId id="257" r:id="rId9"/>
    <p:sldId id="285" r:id="rId10"/>
    <p:sldId id="276" r:id="rId11"/>
    <p:sldId id="295" r:id="rId12"/>
    <p:sldId id="296" r:id="rId13"/>
    <p:sldId id="275" r:id="rId14"/>
    <p:sldId id="297" r:id="rId15"/>
    <p:sldId id="294" r:id="rId16"/>
    <p:sldId id="289" r:id="rId17"/>
  </p:sldIdLst>
  <p:sldSz cx="9144000" cy="6858000" type="screen4x3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FFF"/>
    <a:srgbClr val="990099"/>
    <a:srgbClr val="0099CC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>
      <p:cViewPr varScale="1">
        <p:scale>
          <a:sx n="105" d="100"/>
          <a:sy n="105" d="100"/>
        </p:scale>
        <p:origin x="9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993A2A-F51B-4088-84E9-74BEE585D032}" type="datetimeFigureOut">
              <a:rPr lang="cs-CZ"/>
              <a:pPr>
                <a:defRPr/>
              </a:pPr>
              <a:t>27.03.2019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E13FAA-8E6B-4A78-B420-7C3FE4346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B3F2-93F0-4640-9184-7A663401EC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468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CF31B-8BBC-4854-8E05-E6F2A6ABF4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700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3CC41-174F-4614-B521-6F4FD8A54B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638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F5D12-5CDF-43B5-82CC-962B84AE14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142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C7875-06FA-4C73-8675-FB8A0B0BC5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954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73C5F-ADC7-4518-91D8-F85DD74507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970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8F981-325A-4D94-9343-432FF65F6F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568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1ABF-4DDC-4F3B-A90E-B724D34A15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028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E894-248E-4729-83F5-84D46593B0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461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80CF5-970C-48F4-B8CF-89E2FA0596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841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86733-1CB0-42E2-8635-B808AA1B9A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4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D982E-4498-4AA8-B908-B75A9658DF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840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0DCCD-498E-4E4C-AAB7-754A6DC708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272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E1D06BA-0FFE-4751-972A-ECE95D54FB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hyperlink" Target="po&#269;ty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titek_modry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49688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stredoces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76475"/>
            <a:ext cx="1892300" cy="2078038"/>
          </a:xfrm>
          <a:prstGeom prst="rect">
            <a:avLst/>
          </a:prstGeom>
          <a:solidFill>
            <a:schemeClr val="bg1">
              <a:alpha val="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463800" y="1073150"/>
            <a:ext cx="441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244725" y="1143000"/>
            <a:ext cx="38592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24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99CC"/>
                </a:solidFill>
              </a:rPr>
              <a:t>Krajské ředitelství policie</a:t>
            </a:r>
          </a:p>
          <a:p>
            <a:pPr algn="ctr" eaLnBrk="1" hangingPunct="1">
              <a:defRPr/>
            </a:pPr>
            <a:r>
              <a:rPr lang="cs-CZ" sz="24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99CC"/>
                </a:solidFill>
              </a:rPr>
              <a:t>Středočeského kraje</a:t>
            </a:r>
          </a:p>
          <a:p>
            <a:pPr algn="ctr" eaLnBrk="1" hangingPunct="1">
              <a:defRPr/>
            </a:pPr>
            <a:endParaRPr lang="cs-CZ" dirty="0" smtClean="0">
              <a:solidFill>
                <a:srgbClr val="0099CC"/>
              </a:solidFill>
            </a:endParaRPr>
          </a:p>
          <a:p>
            <a:pPr algn="ctr" eaLnBrk="1" hangingPunct="1">
              <a:defRPr/>
            </a:pPr>
            <a:endParaRPr lang="cs-CZ" dirty="0" smtClean="0"/>
          </a:p>
          <a:p>
            <a:pPr algn="ctr" eaLnBrk="1" hangingPunct="1">
              <a:defRPr/>
            </a:pPr>
            <a:endParaRPr lang="cs-CZ" dirty="0" smtClean="0"/>
          </a:p>
          <a:p>
            <a:pPr algn="ctr" eaLnBrk="1" hangingPunct="1">
              <a:defRPr/>
            </a:pPr>
            <a:endParaRPr lang="cs-CZ" dirty="0" smtClean="0"/>
          </a:p>
        </p:txBody>
      </p:sp>
      <p:pic>
        <p:nvPicPr>
          <p:cNvPr id="3078" name="Picture 9" descr="Cely_pruh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45125"/>
            <a:ext cx="714375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1688306" y="5773952"/>
            <a:ext cx="5853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0099CC"/>
                </a:solidFill>
              </a:rPr>
              <a:t>Školení starostů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ely_pruh_RG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876925"/>
            <a:ext cx="7869237" cy="8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 descr="PČR z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92825"/>
            <a:ext cx="6477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55" name="Group 15"/>
          <p:cNvGraphicFramePr>
            <a:graphicFrameLocks noGrp="1"/>
          </p:cNvGraphicFramePr>
          <p:nvPr>
            <p:ph/>
          </p:nvPr>
        </p:nvGraphicFramePr>
        <p:xfrm>
          <a:off x="1476375" y="6092825"/>
          <a:ext cx="7056438" cy="536575"/>
        </p:xfrm>
        <a:graphic>
          <a:graphicData uri="http://schemas.openxmlformats.org/drawingml/2006/table">
            <a:tbl>
              <a:tblPr/>
              <a:tblGrid>
                <a:gridCol w="705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Krajské ředitelství policie Středočeského kraje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55650" y="620713"/>
            <a:ext cx="7567613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Bezpečnostní rady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členem </a:t>
            </a:r>
            <a:r>
              <a:rPr lang="cs-CZ" altLang="cs-CZ" sz="1800" b="1" u="sng"/>
              <a:t>bezpečnostní rady Středočeského kraje</a:t>
            </a:r>
            <a:r>
              <a:rPr lang="cs-CZ" altLang="cs-CZ" sz="1800" b="1"/>
              <a:t> je ředitel krajského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ředitelství  PČR   </a:t>
            </a:r>
            <a:r>
              <a:rPr lang="cs-CZ" altLang="cs-CZ" sz="1000" b="1"/>
              <a:t>( §7, NV č. 462/2000 Sb.)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	členem krizového štábu Středočeského kraje je ředitel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	krajského  ředitelství a do stálé pracovní skupiny jsou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	jmenováni další 3 pracovníci krajského ředitelství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	(zařazeni do skupiny součinnosti a komunikace)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členem </a:t>
            </a:r>
            <a:r>
              <a:rPr lang="cs-CZ" altLang="cs-CZ" sz="1800" b="1" u="sng"/>
              <a:t>bezpečnostní rady ORP</a:t>
            </a:r>
            <a:r>
              <a:rPr lang="cs-CZ" altLang="cs-CZ" sz="1800" b="1"/>
              <a:t> je příslušník PČR určený ředitelem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krajského ředitelství PČR   </a:t>
            </a:r>
            <a:r>
              <a:rPr lang="cs-CZ" altLang="cs-CZ" sz="1000" b="1"/>
              <a:t>( §9, NV č. 462/2000 Sb.)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- vedoucí místně příslušného OOP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	na úrovni ORP a obcí nemáme určené pracovníky do KŠ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187450" y="1052513"/>
          <a:ext cx="6553200" cy="53292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1105">
                  <a:extLst>
                    <a:ext uri="{9D8B030D-6E8A-4147-A177-3AD203B41FA5}">
                      <a16:colId xmlns:a16="http://schemas.microsoft.com/office/drawing/2014/main" val="4049960630"/>
                    </a:ext>
                  </a:extLst>
                </a:gridCol>
                <a:gridCol w="2402499">
                  <a:extLst>
                    <a:ext uri="{9D8B030D-6E8A-4147-A177-3AD203B41FA5}">
                      <a16:colId xmlns:a16="http://schemas.microsoft.com/office/drawing/2014/main" val="3061705183"/>
                    </a:ext>
                  </a:extLst>
                </a:gridCol>
                <a:gridCol w="2269596">
                  <a:extLst>
                    <a:ext uri="{9D8B030D-6E8A-4147-A177-3AD203B41FA5}">
                      <a16:colId xmlns:a16="http://schemas.microsoft.com/office/drawing/2014/main" val="329363696"/>
                    </a:ext>
                  </a:extLst>
                </a:gridCol>
              </a:tblGrid>
              <a:tr h="36359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300" b="1" u="none" strike="noStrike" dirty="0">
                          <a:effectLst/>
                        </a:rPr>
                        <a:t>Seznam zástupců KŘ policie Středočeského kraje v BRO k 31.1.2019</a:t>
                      </a:r>
                      <a:endParaRPr lang="cs-CZ" sz="13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387109"/>
                  </a:ext>
                </a:extLst>
              </a:tr>
              <a:tr h="176602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4258385523"/>
                  </a:ext>
                </a:extLst>
              </a:tr>
              <a:tr h="21815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u="none" strike="noStrike" dirty="0">
                          <a:effectLst/>
                        </a:rPr>
                        <a:t>obec/město</a:t>
                      </a:r>
                      <a:endParaRPr lang="cs-CZ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u="none" strike="noStrike">
                          <a:effectLst/>
                        </a:rPr>
                        <a:t>jméno člena BR</a:t>
                      </a:r>
                      <a:endParaRPr lang="cs-CZ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100" u="none" strike="noStrike">
                          <a:effectLst/>
                        </a:rPr>
                        <a:t>funkce</a:t>
                      </a:r>
                      <a:endParaRPr lang="cs-CZ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2864590928"/>
                  </a:ext>
                </a:extLst>
              </a:tr>
              <a:tr h="41553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Benešov</a:t>
                      </a:r>
                      <a:endParaRPr lang="cs-CZ" sz="9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npor. Mgr. Pavel Kabíček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 dirty="0" smtClean="0">
                          <a:effectLst/>
                        </a:rPr>
                        <a:t>vedoucí </a:t>
                      </a:r>
                      <a:r>
                        <a:rPr lang="cs-CZ" sz="900" u="none" strike="noStrike" dirty="0">
                          <a:effectLst/>
                        </a:rPr>
                        <a:t>OOP Benešov</a:t>
                      </a:r>
                      <a:endParaRPr lang="cs-CZ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683969846"/>
                  </a:ext>
                </a:extLst>
              </a:tr>
              <a:tr h="41553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Vlašim</a:t>
                      </a:r>
                      <a:endParaRPr lang="cs-CZ" sz="9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npor. Bc. Milan Mach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 dirty="0" smtClean="0">
                          <a:effectLst/>
                        </a:rPr>
                        <a:t>vedoucí </a:t>
                      </a:r>
                      <a:r>
                        <a:rPr lang="cs-CZ" sz="900" u="none" strike="noStrike" dirty="0">
                          <a:effectLst/>
                        </a:rPr>
                        <a:t>OOP Vlašim</a:t>
                      </a:r>
                      <a:endParaRPr lang="cs-CZ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2770372154"/>
                  </a:ext>
                </a:extLst>
              </a:tr>
              <a:tr h="41553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Votice</a:t>
                      </a:r>
                      <a:endParaRPr lang="cs-CZ" sz="9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kpt. Bc. Petr Kratochvíl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 dirty="0" smtClean="0">
                          <a:effectLst/>
                        </a:rPr>
                        <a:t>Vedoucí OOP </a:t>
                      </a:r>
                      <a:r>
                        <a:rPr lang="cs-CZ" sz="900" u="none" strike="noStrike" dirty="0">
                          <a:effectLst/>
                        </a:rPr>
                        <a:t>Votice</a:t>
                      </a:r>
                      <a:endParaRPr lang="cs-CZ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3574556118"/>
                  </a:ext>
                </a:extLst>
              </a:tr>
              <a:tr h="41553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Beroun</a:t>
                      </a:r>
                      <a:endParaRPr lang="cs-CZ" sz="9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npor. Mgr. Jakub Kratochvíl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vedoucí OOP Beroun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3613115526"/>
                  </a:ext>
                </a:extLst>
              </a:tr>
              <a:tr h="41553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Hořovice</a:t>
                      </a:r>
                      <a:endParaRPr lang="cs-CZ" sz="9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npor. Bc. Jaroslav Kaprál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vedoucí OOP Hořovice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1041075557"/>
                  </a:ext>
                </a:extLst>
              </a:tr>
              <a:tr h="41553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Kladno</a:t>
                      </a:r>
                      <a:endParaRPr lang="cs-CZ" sz="9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npor. Mgr. Michal Strieborný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vedoucí OOP Kladno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4030614517"/>
                  </a:ext>
                </a:extLst>
              </a:tr>
              <a:tr h="41553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Slaný</a:t>
                      </a:r>
                      <a:endParaRPr lang="cs-CZ" sz="9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npor. Mgr. Zdeněk Markup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vedoucí OOP Slaný 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3553168682"/>
                  </a:ext>
                </a:extLst>
              </a:tr>
              <a:tr h="41553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Kolín</a:t>
                      </a:r>
                      <a:endParaRPr lang="cs-CZ" sz="9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npor. Štěpán Tužinčin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 dirty="0" smtClean="0">
                          <a:effectLst/>
                        </a:rPr>
                        <a:t>vedoucí </a:t>
                      </a:r>
                      <a:r>
                        <a:rPr lang="cs-CZ" sz="900" u="none" strike="noStrike" dirty="0">
                          <a:effectLst/>
                        </a:rPr>
                        <a:t>OOP Kolín</a:t>
                      </a:r>
                      <a:endParaRPr lang="cs-CZ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3259408954"/>
                  </a:ext>
                </a:extLst>
              </a:tr>
              <a:tr h="41553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Český Brod</a:t>
                      </a:r>
                      <a:endParaRPr lang="cs-CZ" sz="9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npor. Miloš Polák, DiS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 dirty="0" smtClean="0">
                          <a:effectLst/>
                        </a:rPr>
                        <a:t>vedoucí </a:t>
                      </a:r>
                      <a:r>
                        <a:rPr lang="cs-CZ" sz="900" u="none" strike="noStrike" dirty="0">
                          <a:effectLst/>
                        </a:rPr>
                        <a:t>OOP Český Brod</a:t>
                      </a:r>
                      <a:endParaRPr lang="cs-CZ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4254512561"/>
                  </a:ext>
                </a:extLst>
              </a:tr>
              <a:tr h="41553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Kutná Hora</a:t>
                      </a:r>
                      <a:endParaRPr lang="cs-CZ" sz="9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npor. Bc. Karel Nový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vedoucí OOP K. Hora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1237835192"/>
                  </a:ext>
                </a:extLst>
              </a:tr>
              <a:tr h="415535"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Čáslav</a:t>
                      </a:r>
                      <a:endParaRPr lang="cs-CZ" sz="9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>
                          <a:effectLst/>
                        </a:rPr>
                        <a:t>npor. Mgr. Lubomír Vilímek</a:t>
                      </a:r>
                      <a:endParaRPr lang="cs-CZ" sz="9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900" u="none" strike="noStrike" dirty="0">
                          <a:effectLst/>
                        </a:rPr>
                        <a:t>vedoucí OOP Čáslav</a:t>
                      </a:r>
                      <a:endParaRPr lang="cs-CZ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24" marR="8824" marT="8824" marB="0" anchor="b"/>
                </a:tc>
                <a:extLst>
                  <a:ext uri="{0D108BD9-81ED-4DB2-BD59-A6C34878D82A}">
                    <a16:rowId xmlns:a16="http://schemas.microsoft.com/office/drawing/2014/main" val="27738142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403350" y="836613"/>
          <a:ext cx="6408738" cy="5761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7726">
                  <a:extLst>
                    <a:ext uri="{9D8B030D-6E8A-4147-A177-3AD203B41FA5}">
                      <a16:colId xmlns:a16="http://schemas.microsoft.com/office/drawing/2014/main" val="1656357431"/>
                    </a:ext>
                  </a:extLst>
                </a:gridCol>
                <a:gridCol w="2347097">
                  <a:extLst>
                    <a:ext uri="{9D8B030D-6E8A-4147-A177-3AD203B41FA5}">
                      <a16:colId xmlns:a16="http://schemas.microsoft.com/office/drawing/2014/main" val="3688782743"/>
                    </a:ext>
                  </a:extLst>
                </a:gridCol>
                <a:gridCol w="2223915">
                  <a:extLst>
                    <a:ext uri="{9D8B030D-6E8A-4147-A177-3AD203B41FA5}">
                      <a16:colId xmlns:a16="http://schemas.microsoft.com/office/drawing/2014/main" val="717277010"/>
                    </a:ext>
                  </a:extLst>
                </a:gridCol>
              </a:tblGrid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Mělník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Bc. Tomáš Svoboda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 smtClean="0">
                          <a:effectLst/>
                        </a:rPr>
                        <a:t>vedoucí </a:t>
                      </a:r>
                      <a:r>
                        <a:rPr lang="cs-CZ" sz="1000" u="none" strike="noStrike" dirty="0">
                          <a:effectLst/>
                        </a:rPr>
                        <a:t>OOP Mělník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680358172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Kralupy nad Vltavou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Bc. Ondřej Kladiva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 smtClean="0">
                          <a:effectLst/>
                        </a:rPr>
                        <a:t>vedoucí </a:t>
                      </a:r>
                      <a:r>
                        <a:rPr lang="cs-CZ" sz="1000" u="none" strike="noStrike" dirty="0">
                          <a:effectLst/>
                        </a:rPr>
                        <a:t>OOP Kralupy n. Vltavou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1480917461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Neratovice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Bc. Jan Kladiva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 smtClean="0">
                          <a:effectLst/>
                        </a:rPr>
                        <a:t>vedoucí OOP </a:t>
                      </a:r>
                      <a:r>
                        <a:rPr lang="cs-CZ" sz="1000" u="none" strike="noStrike" dirty="0">
                          <a:effectLst/>
                        </a:rPr>
                        <a:t>Neratovice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3089138153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Mladá Boleslav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Mgr. Jan Kvasnička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 smtClean="0">
                          <a:effectLst/>
                        </a:rPr>
                        <a:t>vedoucí OOP </a:t>
                      </a:r>
                      <a:r>
                        <a:rPr lang="cs-CZ" sz="1000" u="none" strike="noStrike" dirty="0">
                          <a:effectLst/>
                        </a:rPr>
                        <a:t>M. Boleslav I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1410298592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Mnichovo Hradiště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Bc. Zdeněk Čermák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 smtClean="0">
                          <a:effectLst/>
                        </a:rPr>
                        <a:t>vedoucí OOP </a:t>
                      </a:r>
                      <a:r>
                        <a:rPr lang="cs-CZ" sz="1000" u="none" strike="noStrike" dirty="0">
                          <a:effectLst/>
                        </a:rPr>
                        <a:t>M. Hradiště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3376885070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Nymburk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Bc. Martin Král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 smtClean="0">
                          <a:effectLst/>
                        </a:rPr>
                        <a:t>vedoucí </a:t>
                      </a:r>
                      <a:r>
                        <a:rPr lang="cs-CZ" sz="1000" u="none" strike="noStrike" dirty="0">
                          <a:effectLst/>
                        </a:rPr>
                        <a:t>OOP Nymburk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2015070015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>
                          <a:effectLst/>
                        </a:rPr>
                        <a:t>Lysá nad Labem-služebna</a:t>
                      </a:r>
                      <a:endParaRPr lang="cs-CZ" sz="1000" b="1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Ing. Pavla Brzobohatá 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 smtClean="0">
                          <a:effectLst/>
                        </a:rPr>
                        <a:t>vedoucí OOP </a:t>
                      </a:r>
                      <a:r>
                        <a:rPr lang="cs-CZ" sz="1000" u="none" strike="noStrike" dirty="0">
                          <a:effectLst/>
                        </a:rPr>
                        <a:t>Milovice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3693845631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Poděbrady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Ing. Jan Šimán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 smtClean="0">
                          <a:effectLst/>
                        </a:rPr>
                        <a:t>vedoucí </a:t>
                      </a:r>
                      <a:r>
                        <a:rPr lang="cs-CZ" sz="1000" u="none" strike="noStrike" dirty="0">
                          <a:effectLst/>
                        </a:rPr>
                        <a:t>OOP Poděbrady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1313535197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Brandýs nad Labem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Ing. Petr Obdržálek 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vedoucí OOP Brandýs n. L.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46172054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Říčany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Mgr. Petr Kůstka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vedoucí OOP Říčany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4178148124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Černošice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Mgr. Rudol Štis, MBA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vedoucí OOP Řevnice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3857405854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Příbram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Bc. Michal Volf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vedoucí OOP Příbram</a:t>
                      </a:r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3119003155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Dobříš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 smtClean="0">
                          <a:effectLst/>
                        </a:rPr>
                        <a:t>npor. Bc. Václav Minařík</a:t>
                      </a:r>
                      <a:endParaRPr lang="cs-CZ" sz="1000" b="0" i="1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 smtClean="0">
                          <a:effectLst/>
                        </a:rPr>
                        <a:t>vedoucí OOP Dobříš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1413469700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Sedlčany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Mgr. Miroslav Pospíšil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 smtClean="0">
                          <a:effectLst/>
                        </a:rPr>
                        <a:t>vedoucí </a:t>
                      </a:r>
                      <a:r>
                        <a:rPr lang="cs-CZ" sz="1000" u="none" strike="noStrike" dirty="0">
                          <a:effectLst/>
                        </a:rPr>
                        <a:t>OOP Sedlčany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4069006815"/>
                  </a:ext>
                </a:extLst>
              </a:tr>
              <a:tr h="384069"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Rakovník</a:t>
                      </a:r>
                      <a:endParaRPr lang="cs-CZ" sz="1000" b="1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>
                          <a:effectLst/>
                        </a:rPr>
                        <a:t>npor. Mgr. Petr Diviš</a:t>
                      </a:r>
                      <a:endParaRPr lang="cs-CZ" sz="1000" b="0" i="1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cs-CZ" sz="1000" u="none" strike="noStrike" dirty="0">
                          <a:effectLst/>
                        </a:rPr>
                        <a:t>vedoucí OOP Rakovník</a:t>
                      </a:r>
                      <a:endParaRPr lang="cs-CZ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43" marR="7543" marT="7544" marB="0" anchor="b"/>
                </a:tc>
                <a:extLst>
                  <a:ext uri="{0D108BD9-81ED-4DB2-BD59-A6C34878D82A}">
                    <a16:rowId xmlns:a16="http://schemas.microsoft.com/office/drawing/2014/main" val="107889638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ely_pruh_RG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876925"/>
            <a:ext cx="7869237" cy="8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 descr="PČR z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92825"/>
            <a:ext cx="6477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30" name="Group 14"/>
          <p:cNvGraphicFramePr>
            <a:graphicFrameLocks noGrp="1"/>
          </p:cNvGraphicFramePr>
          <p:nvPr>
            <p:ph/>
          </p:nvPr>
        </p:nvGraphicFramePr>
        <p:xfrm>
          <a:off x="1476375" y="6092825"/>
          <a:ext cx="7056438" cy="536575"/>
        </p:xfrm>
        <a:graphic>
          <a:graphicData uri="http://schemas.openxmlformats.org/drawingml/2006/table">
            <a:tbl>
              <a:tblPr/>
              <a:tblGrid>
                <a:gridCol w="705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Krajské ředitelství policie Středočeského kraje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195736" y="600522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Krizový štáb krajského ředitelství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971551" y="1484313"/>
            <a:ext cx="7272858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krizový štáb krajského ředitelství  </a:t>
            </a:r>
            <a:r>
              <a:rPr lang="cs-CZ" altLang="cs-CZ" sz="1800" b="1" dirty="0" smtClean="0"/>
              <a:t>je </a:t>
            </a:r>
            <a:r>
              <a:rPr lang="cs-CZ" altLang="cs-CZ" sz="1800" b="1" dirty="0"/>
              <a:t>pracovním orgánem ředitele</a:t>
            </a:r>
            <a:br>
              <a:rPr lang="cs-CZ" altLang="cs-CZ" sz="1800" b="1" dirty="0"/>
            </a:br>
            <a:r>
              <a:rPr lang="cs-CZ" altLang="cs-CZ" sz="1800" b="1" dirty="0"/>
              <a:t>krajského ředitelství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► analýza mimořádné nebo krizové situace a důsledky </a:t>
            </a:r>
            <a:r>
              <a:rPr lang="cs-CZ" altLang="cs-CZ" sz="1400" b="1" dirty="0" smtClean="0"/>
              <a:t>možných ohrožení</a:t>
            </a:r>
            <a:endParaRPr lang="cs-CZ" altLang="cs-CZ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► vyhodnocení stavu sil a prostředků a návrh způsobu jejich využití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► příprava návrhů řešení krizové situace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► koordinace činnosti útvarů krajského ředitelství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► komunikace s jinými orgány a organizacemi (KÚ, složky IZS)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Krizové </a:t>
            </a:r>
            <a:r>
              <a:rPr lang="cs-CZ" altLang="cs-CZ" sz="1800" b="1" dirty="0"/>
              <a:t>pracoviště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   </a:t>
            </a:r>
            <a:r>
              <a:rPr lang="cs-CZ" altLang="cs-CZ" sz="1400" b="1" dirty="0"/>
              <a:t>Oddělení krizového řízení  </a:t>
            </a:r>
            <a:endParaRPr lang="cs-CZ" altLang="cs-CZ" sz="1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Odborné komise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     povodňová komise, epidemiologická komise, nákazová komise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350" y="692697"/>
            <a:ext cx="662503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400" b="1" dirty="0"/>
              <a:t>Územní </a:t>
            </a:r>
            <a:r>
              <a:rPr lang="cs-CZ" sz="2400" b="1" dirty="0" smtClean="0"/>
              <a:t>odbor Nymburk</a:t>
            </a:r>
            <a:endParaRPr lang="cs-CZ" sz="2400" b="1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 smtClean="0"/>
              <a:t>vedení ÚO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vedoucí plk. Mgr. Jiří Němec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zástupce vedoucího plk. Mgr. Marek Šmíd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vrchní komisař kpt. Mgr. Miroslav Skoupý</a:t>
            </a:r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obsazení jednotlivých </a:t>
            </a:r>
            <a:r>
              <a:rPr lang="cs-CZ" b="1" dirty="0" smtClean="0"/>
              <a:t>oddělení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OOP Nymburk </a:t>
            </a:r>
            <a:r>
              <a:rPr lang="cs-CZ" dirty="0"/>
              <a:t>–</a:t>
            </a:r>
            <a:r>
              <a:rPr lang="cs-CZ" dirty="0" smtClean="0"/>
              <a:t> npor. Mgr. Martin Král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OOP Poděbrady </a:t>
            </a:r>
            <a:r>
              <a:rPr lang="cs-CZ" dirty="0"/>
              <a:t>–</a:t>
            </a:r>
            <a:r>
              <a:rPr lang="cs-CZ" dirty="0" smtClean="0"/>
              <a:t> npor. Ing. Jan Šimáň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OOP Milovice – npor. Ing. Pavla Brzobohatá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OOP Sadská – npor. Mgr. Jana Žďárská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OOP Městec Králové – npor. Bc. Rostislav Svoboda</a:t>
            </a:r>
          </a:p>
          <a:p>
            <a:pPr marL="285750" indent="-285750">
              <a:buFontTx/>
              <a:buChar char="-"/>
              <a:defRPr/>
            </a:pPr>
            <a:endParaRPr lang="cs-CZ" dirty="0" smtClean="0"/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kontakty (viz. webové stránky)</a:t>
            </a:r>
            <a:endParaRPr lang="cs-CZ" dirty="0"/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ely_pru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805488"/>
            <a:ext cx="7143750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PČR z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021388"/>
            <a:ext cx="6477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7" name="Group 15"/>
          <p:cNvGraphicFramePr>
            <a:graphicFrameLocks noGrp="1"/>
          </p:cNvGraphicFramePr>
          <p:nvPr>
            <p:ph sz="half" idx="2"/>
          </p:nvPr>
        </p:nvGraphicFramePr>
        <p:xfrm>
          <a:off x="2195513" y="6021388"/>
          <a:ext cx="5976937" cy="536575"/>
        </p:xfrm>
        <a:graphic>
          <a:graphicData uri="http://schemas.openxmlformats.org/drawingml/2006/table">
            <a:tbl>
              <a:tblPr/>
              <a:tblGrid>
                <a:gridCol w="597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Krajské ředitelství policie Středočeského kraje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ely_pruh_RG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876925"/>
            <a:ext cx="7869237" cy="8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 descr="PČR z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92825"/>
            <a:ext cx="6477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24" name="Group 12"/>
          <p:cNvGraphicFramePr>
            <a:graphicFrameLocks noGrp="1"/>
          </p:cNvGraphicFramePr>
          <p:nvPr>
            <p:ph/>
          </p:nvPr>
        </p:nvGraphicFramePr>
        <p:xfrm>
          <a:off x="1476375" y="6092825"/>
          <a:ext cx="7056438" cy="536575"/>
        </p:xfrm>
        <a:graphic>
          <a:graphicData uri="http://schemas.openxmlformats.org/drawingml/2006/table">
            <a:tbl>
              <a:tblPr/>
              <a:tblGrid>
                <a:gridCol w="705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Krajské ředitelství policie Středočeského kraje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2987824" y="908720"/>
            <a:ext cx="3778599" cy="3908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Děkuji  za  pozornost</a:t>
            </a:r>
          </a:p>
          <a:p>
            <a:pPr eaLnBrk="1" hangingPunct="1">
              <a:defRPr/>
            </a:pPr>
            <a:endParaRPr lang="cs-CZ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cs-CZ" sz="2800" dirty="0" smtClean="0"/>
              <a:t>plk. Mgr. Jiří Němec</a:t>
            </a:r>
          </a:p>
          <a:p>
            <a:pPr algn="ctr" eaLnBrk="1" hangingPunct="1">
              <a:defRPr/>
            </a:pPr>
            <a:r>
              <a:rPr lang="cs-CZ" sz="2800" dirty="0" smtClean="0"/>
              <a:t>vedoucí ÚO Nymburk</a:t>
            </a:r>
          </a:p>
          <a:p>
            <a:pPr eaLnBrk="1" hangingPunct="1">
              <a:defRPr/>
            </a:pPr>
            <a:endParaRPr lang="cs-CZ" sz="2800" dirty="0" smtClean="0"/>
          </a:p>
          <a:p>
            <a:pPr algn="ctr" eaLnBrk="1" hangingPunct="1">
              <a:defRPr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</a:rPr>
              <a:t>k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ontakt:</a:t>
            </a:r>
          </a:p>
          <a:p>
            <a:pPr algn="ctr" eaLnBrk="1" hangingPunct="1">
              <a:defRPr/>
            </a:pPr>
            <a:r>
              <a:rPr lang="cs-CZ" dirty="0" smtClean="0"/>
              <a:t>tel.: 974 878 221</a:t>
            </a:r>
          </a:p>
          <a:p>
            <a:pPr algn="ctr" eaLnBrk="1" hangingPunct="1">
              <a:defRPr/>
            </a:pPr>
            <a:r>
              <a:rPr lang="cs-CZ" dirty="0" smtClean="0"/>
              <a:t>mobil: 725 037 182</a:t>
            </a:r>
          </a:p>
          <a:p>
            <a:pPr algn="ctr" eaLnBrk="1" hangingPunct="1">
              <a:defRPr/>
            </a:pPr>
            <a:r>
              <a:rPr lang="cs-CZ" dirty="0" smtClean="0"/>
              <a:t>e-mail: jiri.nemec@pcr.cz</a:t>
            </a:r>
          </a:p>
          <a:p>
            <a:pPr algn="ctr" eaLnBrk="1" hangingPunct="1">
              <a:defRPr/>
            </a:pPr>
            <a:endParaRPr lang="cs-CZ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www.policie.cz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ely_pruh_RG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876925"/>
            <a:ext cx="7869237" cy="8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3" descr="PČR z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92825"/>
            <a:ext cx="6477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2" name="Group 4"/>
          <p:cNvGraphicFramePr>
            <a:graphicFrameLocks noGrp="1"/>
          </p:cNvGraphicFramePr>
          <p:nvPr>
            <p:ph/>
          </p:nvPr>
        </p:nvGraphicFramePr>
        <p:xfrm>
          <a:off x="1476375" y="6092825"/>
          <a:ext cx="7056438" cy="536575"/>
        </p:xfrm>
        <a:graphic>
          <a:graphicData uri="http://schemas.openxmlformats.org/drawingml/2006/table">
            <a:tbl>
              <a:tblPr/>
              <a:tblGrid>
                <a:gridCol w="705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solidFill>
                            <a:schemeClr val="tx1"/>
                          </a:solidFill>
                          <a:effectLst/>
                        </a:rPr>
                        <a:t>Krajské ředitelství policie Středočeského kraje</a:t>
                      </a:r>
                      <a:endParaRPr lang="cs-CZ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258888" y="2589213"/>
            <a:ext cx="6323012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2000" b="1"/>
              <a:t>struktura Krajského ředitelství policie Stč. kraje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 b="1"/>
          </a:p>
          <a:p>
            <a:pPr eaLnBrk="1" hangingPunct="1">
              <a:spcBef>
                <a:spcPct val="0"/>
              </a:spcBef>
            </a:pPr>
            <a:r>
              <a:rPr lang="cs-CZ" altLang="cs-CZ" sz="2000" b="1"/>
              <a:t>zástupci policie v bezpečnostních radách</a:t>
            </a:r>
          </a:p>
          <a:p>
            <a:pPr eaLnBrk="1" hangingPunct="1">
              <a:spcBef>
                <a:spcPct val="0"/>
              </a:spcBef>
            </a:pPr>
            <a:endParaRPr lang="cs-CZ" altLang="cs-CZ" sz="2000" b="1"/>
          </a:p>
          <a:p>
            <a:pPr eaLnBrk="1" hangingPunct="1">
              <a:spcBef>
                <a:spcPct val="0"/>
              </a:spcBef>
            </a:pPr>
            <a:r>
              <a:rPr lang="cs-CZ" altLang="cs-CZ" sz="2000" b="1"/>
              <a:t>aktuality </a:t>
            </a:r>
            <a:endParaRPr lang="cs-CZ" altLang="cs-CZ" sz="20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002087" y="1124744"/>
            <a:ext cx="14237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b="1"/>
              <a:t>Obsah: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620713"/>
            <a:ext cx="6696347" cy="482441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cs-CZ" altLang="cs-CZ" sz="1800" dirty="0" smtClean="0"/>
          </a:p>
          <a:p>
            <a:pPr algn="ctr" eaLnBrk="1" hangingPunct="1">
              <a:buFontTx/>
              <a:buNone/>
            </a:pPr>
            <a:r>
              <a:rPr lang="cs-CZ" altLang="cs-CZ" sz="2400" dirty="0" smtClean="0"/>
              <a:t>Zákon č. 273/2008 </a:t>
            </a:r>
            <a:r>
              <a:rPr lang="cs-CZ" altLang="cs-CZ" sz="2400" dirty="0" smtClean="0"/>
              <a:t>Sb</a:t>
            </a:r>
            <a:r>
              <a:rPr lang="cs-CZ" altLang="cs-CZ" sz="2400" dirty="0" smtClean="0"/>
              <a:t>., o Policii ČR</a:t>
            </a:r>
            <a:endParaRPr lang="cs-CZ" altLang="cs-CZ" sz="2400" dirty="0" smtClean="0"/>
          </a:p>
          <a:p>
            <a:pPr algn="ctr" eaLnBrk="1" hangingPunct="1">
              <a:buFontTx/>
              <a:buNone/>
            </a:pPr>
            <a:endParaRPr lang="cs-CZ" altLang="cs-CZ" sz="1400" dirty="0" smtClean="0"/>
          </a:p>
          <a:p>
            <a:pPr algn="ctr" eaLnBrk="1" hangingPunct="1">
              <a:buFontTx/>
              <a:buNone/>
            </a:pPr>
            <a:r>
              <a:rPr lang="cs-CZ" altLang="cs-CZ" sz="2000" b="1" dirty="0" smtClean="0"/>
              <a:t>§ 2</a:t>
            </a:r>
            <a:endParaRPr lang="cs-CZ" altLang="cs-CZ" sz="2000" b="1" dirty="0" smtClean="0"/>
          </a:p>
          <a:p>
            <a:pPr algn="ctr" eaLnBrk="1" hangingPunct="1">
              <a:buFontTx/>
              <a:buNone/>
            </a:pPr>
            <a:endParaRPr lang="cs-CZ" altLang="cs-CZ" sz="1400" b="1" dirty="0" smtClean="0"/>
          </a:p>
          <a:p>
            <a:pPr algn="just" eaLnBrk="1" hangingPunct="1">
              <a:buFontTx/>
              <a:buNone/>
            </a:pPr>
            <a:r>
              <a:rPr lang="cs-CZ" altLang="cs-CZ" sz="2000" b="1" dirty="0" smtClean="0"/>
              <a:t>		Policie  slouží  veřejnosti.  Jejím  úkolem  je</a:t>
            </a:r>
            <a:br>
              <a:rPr lang="cs-CZ" altLang="cs-CZ" sz="2000" b="1" dirty="0" smtClean="0"/>
            </a:br>
            <a:r>
              <a:rPr lang="cs-CZ" altLang="cs-CZ" sz="2000" b="1" dirty="0" smtClean="0"/>
              <a:t>chránit  bezpečnost  osob  a  majetku  a  veřejný pořádek, předcházet trestné činnosti, plnit úkoly</a:t>
            </a:r>
            <a:br>
              <a:rPr lang="cs-CZ" altLang="cs-CZ" sz="2000" b="1" dirty="0" smtClean="0"/>
            </a:br>
            <a:r>
              <a:rPr lang="cs-CZ" altLang="cs-CZ" sz="2000" b="1" dirty="0" smtClean="0"/>
              <a:t>podle  trestního  řádu  a  další  úkoly  na  úseku</a:t>
            </a:r>
            <a:br>
              <a:rPr lang="cs-CZ" altLang="cs-CZ" sz="2000" b="1" dirty="0" smtClean="0"/>
            </a:br>
            <a:r>
              <a:rPr lang="cs-CZ" altLang="cs-CZ" sz="2000" b="1" dirty="0" smtClean="0"/>
              <a:t>vnitřního  pořádku  a  bezpečnosti   svěřené   jí </a:t>
            </a:r>
            <a:br>
              <a:rPr lang="cs-CZ" altLang="cs-CZ" sz="2000" b="1" dirty="0" smtClean="0"/>
            </a:br>
            <a:r>
              <a:rPr lang="cs-CZ" altLang="cs-CZ" sz="2000" b="1" dirty="0" smtClean="0"/>
              <a:t>zákony,  přímo  použitelnými  předpisy Evropských  společenství nebo  mezinárodními smlouvami, které jsou součástí právního řádu.</a:t>
            </a:r>
          </a:p>
        </p:txBody>
      </p:sp>
      <p:pic>
        <p:nvPicPr>
          <p:cNvPr id="5123" name="Picture 4" descr="Cely_pru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805488"/>
            <a:ext cx="7143750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PČR z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021388"/>
            <a:ext cx="6477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60" name="Group 16"/>
          <p:cNvGraphicFramePr>
            <a:graphicFrameLocks noGrp="1"/>
          </p:cNvGraphicFramePr>
          <p:nvPr>
            <p:ph sz="half" idx="2"/>
          </p:nvPr>
        </p:nvGraphicFramePr>
        <p:xfrm>
          <a:off x="2051050" y="6021388"/>
          <a:ext cx="6121400" cy="536575"/>
        </p:xfrm>
        <a:graphic>
          <a:graphicData uri="http://schemas.openxmlformats.org/drawingml/2006/table">
            <a:tbl>
              <a:tblPr/>
              <a:tblGrid>
                <a:gridCol w="612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Krajské ředitelství policie Středočeského kraje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908050"/>
            <a:ext cx="7127875" cy="44656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16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/>
              <a:t>Z</a:t>
            </a:r>
            <a:r>
              <a:rPr lang="cs-CZ" altLang="cs-CZ" sz="2400" dirty="0" smtClean="0"/>
              <a:t>ákon č. 273/2008 </a:t>
            </a:r>
            <a:r>
              <a:rPr lang="cs-CZ" altLang="cs-CZ" sz="2400" dirty="0" smtClean="0"/>
              <a:t>Sb</a:t>
            </a:r>
            <a:r>
              <a:rPr lang="cs-CZ" altLang="cs-CZ" sz="2400" dirty="0" smtClean="0"/>
              <a:t>., o Policii ČR</a:t>
            </a:r>
            <a:endParaRPr lang="cs-CZ" altLang="cs-CZ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/>
              <a:t>§ 6</a:t>
            </a:r>
            <a:endParaRPr lang="cs-CZ" altLang="cs-CZ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2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1800" b="1" dirty="0" smtClean="0"/>
              <a:t>		</a:t>
            </a:r>
            <a:r>
              <a:rPr lang="cs-CZ" altLang="cs-CZ" sz="2000" b="1" dirty="0" smtClean="0"/>
              <a:t>Policii tvoří útvary, jimiž jsou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/>
              <a:t>		a) Policejní prezidium České republiky,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/>
              <a:t>		b) útvary policie s celostátní působností,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/>
              <a:t>		c) krajská ředitelství policie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/>
              <a:t>		d) útvary zřízené v rámci krajského ředitelství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000" b="1" dirty="0" smtClean="0"/>
              <a:t>		</a:t>
            </a:r>
          </a:p>
        </p:txBody>
      </p:sp>
      <p:pic>
        <p:nvPicPr>
          <p:cNvPr id="6147" name="Picture 3" descr="Cely_pru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805488"/>
            <a:ext cx="7143750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ČR z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021388"/>
            <a:ext cx="6477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47" name="Group 15"/>
          <p:cNvGraphicFramePr>
            <a:graphicFrameLocks noGrp="1"/>
          </p:cNvGraphicFramePr>
          <p:nvPr>
            <p:ph sz="half" idx="2"/>
          </p:nvPr>
        </p:nvGraphicFramePr>
        <p:xfrm>
          <a:off x="2195513" y="6021388"/>
          <a:ext cx="5976937" cy="536575"/>
        </p:xfrm>
        <a:graphic>
          <a:graphicData uri="http://schemas.openxmlformats.org/drawingml/2006/table">
            <a:tbl>
              <a:tblPr/>
              <a:tblGrid>
                <a:gridCol w="597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Krajské ředitelství policie Středočeského kraje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ely_pruh_RG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805488"/>
            <a:ext cx="7869237" cy="80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8" descr="ma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49400"/>
            <a:ext cx="5616575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979613" y="765175"/>
            <a:ext cx="441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Krajská ředitelství Policie České republiky</a:t>
            </a:r>
          </a:p>
        </p:txBody>
      </p:sp>
      <p:pic>
        <p:nvPicPr>
          <p:cNvPr id="7173" name="Picture 10" descr="PČR zna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21388"/>
            <a:ext cx="6477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37" name="Group 21"/>
          <p:cNvGraphicFramePr>
            <a:graphicFrameLocks noGrp="1"/>
          </p:cNvGraphicFramePr>
          <p:nvPr>
            <p:ph/>
          </p:nvPr>
        </p:nvGraphicFramePr>
        <p:xfrm>
          <a:off x="1692275" y="6092825"/>
          <a:ext cx="6840538" cy="536575"/>
        </p:xfrm>
        <a:graphic>
          <a:graphicData uri="http://schemas.openxmlformats.org/drawingml/2006/table">
            <a:tbl>
              <a:tblPr/>
              <a:tblGrid>
                <a:gridCol w="684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Krajské ředitelství policie Středočeského kraje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80" name="Text Box 22"/>
          <p:cNvSpPr txBox="1">
            <a:spLocks noChangeArrowheads="1"/>
          </p:cNvSpPr>
          <p:nvPr/>
        </p:nvSpPr>
        <p:spPr bwMode="auto">
          <a:xfrm>
            <a:off x="7504113" y="1073150"/>
            <a:ext cx="1341437" cy="292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14 KŘ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Praha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Středočeský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Jihočeský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Plzeňský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Karlovarský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Ústecký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Liberecký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Královéhradecký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Pardubický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Vysočina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Jihomoravský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Olomoucký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Zlínský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Moravskoslezský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ely_pruh_RG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876925"/>
            <a:ext cx="7869237" cy="8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 descr="PČR z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92825"/>
            <a:ext cx="6477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156" name="Group 4"/>
          <p:cNvGraphicFramePr>
            <a:graphicFrameLocks noGrp="1"/>
          </p:cNvGraphicFramePr>
          <p:nvPr>
            <p:ph/>
          </p:nvPr>
        </p:nvGraphicFramePr>
        <p:xfrm>
          <a:off x="1476375" y="6092825"/>
          <a:ext cx="7056438" cy="536575"/>
        </p:xfrm>
        <a:graphic>
          <a:graphicData uri="http://schemas.openxmlformats.org/drawingml/2006/table">
            <a:tbl>
              <a:tblPr/>
              <a:tblGrid>
                <a:gridCol w="705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Krajské ředitelství policie Středočeského kraje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15888"/>
            <a:ext cx="860107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ely_pruh_RG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876925"/>
            <a:ext cx="7869237" cy="8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258888" y="620713"/>
            <a:ext cx="671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Územní odbory Krajského ředitelství policie Středočeského kraje</a:t>
            </a:r>
          </a:p>
        </p:txBody>
      </p:sp>
      <p:pic>
        <p:nvPicPr>
          <p:cNvPr id="9220" name="Picture 6" descr="PČR z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92825"/>
            <a:ext cx="6477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97" name="Group 17"/>
          <p:cNvGraphicFramePr>
            <a:graphicFrameLocks noGrp="1"/>
          </p:cNvGraphicFramePr>
          <p:nvPr>
            <p:ph/>
          </p:nvPr>
        </p:nvGraphicFramePr>
        <p:xfrm>
          <a:off x="1644650" y="6165850"/>
          <a:ext cx="6888163" cy="536575"/>
        </p:xfrm>
        <a:graphic>
          <a:graphicData uri="http://schemas.openxmlformats.org/drawingml/2006/table">
            <a:tbl>
              <a:tblPr/>
              <a:tblGrid>
                <a:gridCol w="688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Krajské ředitelství policie Středočeského kraje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27" name="Picture 18" descr="mapk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489743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990600"/>
            <a:ext cx="5826125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ovéPole 6"/>
          <p:cNvSpPr txBox="1">
            <a:spLocks noChangeArrowheads="1"/>
          </p:cNvSpPr>
          <p:nvPr/>
        </p:nvSpPr>
        <p:spPr bwMode="auto">
          <a:xfrm>
            <a:off x="34925" y="908050"/>
            <a:ext cx="95059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/>
              <a:t>Obvodní oddělení policie KRP-S    = 71 OOP + 4 pol. stanice + 2 OHS</a:t>
            </a:r>
            <a:endParaRPr lang="cs-CZ" altLang="cs-CZ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 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Benešov/  6+1 stanice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Benešov, Čerčany, Týnec nad Sázavou, Vlašim-součástí policejní stanice Čechtice, Votice, Sázava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Beroun/  5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Beroun, Zdice, Hořovice, Karlštejn, Králův Dvůr, 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Kladno/  7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Kladno, Slaný, Kladno–venkov, Stochov, Unhošť, Zlonice, Kladno-Kročehlavy, oddělení hlídkové služby Kladno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Kolín/  5+1 stanice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Kolín-součástí policejní stanice Týnec nad Labem, Český Brod, Kostelec nad Černými Lesy, Kouřim, Pečky, 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Kutná Hora/  5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Kutná Hora, Zbraslavice, Čáslav, Uhlířské Janovice, Zruč nad Sázavou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Mělník/  7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Mělník, Kralupy nad Vltavou, Neratovice, Mšeno, Kostelec nad Labem, Lužec nad Vltavou, Horní Počaply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Mladá Boleslav/  6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Mladá Boleslav I, Mladá Boleslav II, Mnichovo Hradiště, Benátky nad Jizerou, Bělá pod Bezdězem, Dobrovice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Nymburk/  5+2 stanice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Nymburk-součástí policejní stanice Křinec, Poděbrady, Městec Králové, Milovice-součástí policejní stanice Lysá nad Labem, Sadská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Praha venkov – JIH/  5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Jílové u Prahy, Hradištko, Kamenice, Říčany, Jesenice u Prahy, oddělení hlídkové služby Čestlice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Praha venkov VÝCHOD/  4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Odolena Voda, Úvaly, Čelákovice, Brandýs nad Labem-Stará Boleslav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Praha venkov – ZÁPAD/  4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Řevnice, Hostivice, Mníšek pod Brdy, Libčice nad Vltavou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Příbram/  7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Příbram, Dobříš, Březnice, Sedlčany, Milín,  Rožmitál pod Třemšínem, Příbram-venkov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u="sng"/>
              <a:t>ÚO Rakovník/  5</a:t>
            </a:r>
            <a:endParaRPr lang="cs-CZ" altLang="cs-CZ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/>
              <a:t>Rakovník, Nové Strašecí, Jesenice, Roztoky, Hořesedly</a:t>
            </a:r>
            <a:endParaRPr lang="cs-CZ" altLang="cs-CZ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ely_pruh_RGB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5876925"/>
            <a:ext cx="7869237" cy="8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7" name="Picture 3" descr="PČR z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92825"/>
            <a:ext cx="6477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108" name="Group 4"/>
          <p:cNvGraphicFramePr>
            <a:graphicFrameLocks noGrp="1"/>
          </p:cNvGraphicFramePr>
          <p:nvPr>
            <p:ph/>
          </p:nvPr>
        </p:nvGraphicFramePr>
        <p:xfrm>
          <a:off x="1476375" y="6092825"/>
          <a:ext cx="7056438" cy="536575"/>
        </p:xfrm>
        <a:graphic>
          <a:graphicData uri="http://schemas.openxmlformats.org/drawingml/2006/table">
            <a:tbl>
              <a:tblPr/>
              <a:tblGrid>
                <a:gridCol w="705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ctr"/>
                      <a:r>
                        <a:rPr lang="cs-CZ" sz="1800" b="0" dirty="0" smtClean="0">
                          <a:solidFill>
                            <a:schemeClr val="tx1"/>
                          </a:solidFill>
                          <a:effectLst/>
                        </a:rPr>
                        <a:t>Krajské ředitelství policie Středočeského kraje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000" marR="90000" marT="46800" marB="4680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74" name="TextovéPole 1"/>
          <p:cNvSpPr txBox="1">
            <a:spLocks noChangeArrowheads="1"/>
          </p:cNvSpPr>
          <p:nvPr/>
        </p:nvSpPr>
        <p:spPr bwMode="auto">
          <a:xfrm>
            <a:off x="7869238" y="4652963"/>
            <a:ext cx="419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6600">
                <a:hlinkClick r:id="rId4" action="ppaction://hlinkfile"/>
              </a:rPr>
              <a:t>.</a:t>
            </a:r>
            <a:endParaRPr lang="cs-CZ" altLang="cs-CZ" sz="6600"/>
          </a:p>
        </p:txBody>
      </p:sp>
      <p:pic>
        <p:nvPicPr>
          <p:cNvPr id="11275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93675"/>
            <a:ext cx="8888413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590</Words>
  <Application>Microsoft Office PowerPoint</Application>
  <PresentationFormat>Předvádění na obrazovce (4:3)</PresentationFormat>
  <Paragraphs>225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Arial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js</dc:creator>
  <cp:lastModifiedBy>NĚMEC Jiří</cp:lastModifiedBy>
  <cp:revision>120</cp:revision>
  <cp:lastPrinted>2019-03-27T10:06:11Z</cp:lastPrinted>
  <dcterms:created xsi:type="dcterms:W3CDTF">2011-01-19T11:27:39Z</dcterms:created>
  <dcterms:modified xsi:type="dcterms:W3CDTF">2019-03-27T10:12:51Z</dcterms:modified>
</cp:coreProperties>
</file>